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  <p:sldMasterId id="2147483751" r:id="rId2"/>
  </p:sldMasterIdLst>
  <p:notesMasterIdLst>
    <p:notesMasterId r:id="rId37"/>
  </p:notesMasterIdLst>
  <p:handoutMasterIdLst>
    <p:handoutMasterId r:id="rId38"/>
  </p:handoutMasterIdLst>
  <p:sldIdLst>
    <p:sldId id="256" r:id="rId3"/>
    <p:sldId id="307" r:id="rId4"/>
    <p:sldId id="302" r:id="rId5"/>
    <p:sldId id="318" r:id="rId6"/>
    <p:sldId id="305" r:id="rId7"/>
    <p:sldId id="317" r:id="rId8"/>
    <p:sldId id="319" r:id="rId9"/>
    <p:sldId id="303" r:id="rId10"/>
    <p:sldId id="309" r:id="rId11"/>
    <p:sldId id="320" r:id="rId12"/>
    <p:sldId id="308" r:id="rId13"/>
    <p:sldId id="322" r:id="rId14"/>
    <p:sldId id="310" r:id="rId15"/>
    <p:sldId id="321" r:id="rId16"/>
    <p:sldId id="323" r:id="rId17"/>
    <p:sldId id="324" r:id="rId18"/>
    <p:sldId id="312" r:id="rId19"/>
    <p:sldId id="326" r:id="rId20"/>
    <p:sldId id="325" r:id="rId21"/>
    <p:sldId id="327" r:id="rId22"/>
    <p:sldId id="329" r:id="rId23"/>
    <p:sldId id="330" r:id="rId24"/>
    <p:sldId id="332" r:id="rId25"/>
    <p:sldId id="331" r:id="rId26"/>
    <p:sldId id="328" r:id="rId27"/>
    <p:sldId id="333" r:id="rId28"/>
    <p:sldId id="334" r:id="rId29"/>
    <p:sldId id="335" r:id="rId30"/>
    <p:sldId id="315" r:id="rId31"/>
    <p:sldId id="337" r:id="rId32"/>
    <p:sldId id="336" r:id="rId33"/>
    <p:sldId id="338" r:id="rId34"/>
    <p:sldId id="339" r:id="rId35"/>
    <p:sldId id="34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yu Liu" initials="LL" lastIdx="1" clrIdx="0">
    <p:extLst>
      <p:ext uri="{19B8F6BF-5375-455C-9EA6-DF929625EA0E}">
        <p15:presenceInfo xmlns:p15="http://schemas.microsoft.com/office/powerpoint/2012/main" userId="3cff0f5b7d8791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7C03"/>
    <a:srgbClr val="636D6E"/>
    <a:srgbClr val="BB0000"/>
    <a:srgbClr val="C6E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7" autoAdjust="0"/>
    <p:restoredTop sz="82491" autoAdjust="0"/>
  </p:normalViewPr>
  <p:slideViewPr>
    <p:cSldViewPr snapToGrid="0" snapToObjects="1">
      <p:cViewPr varScale="1">
        <p:scale>
          <a:sx n="94" d="100"/>
          <a:sy n="94" d="100"/>
        </p:scale>
        <p:origin x="195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commentAuthors" Target="commentAuthor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B6E0F-1DB3-5A43-B8F9-5E1E696749DF}" type="datetimeFigureOut">
              <a:t>1/26/2021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1F9FE-B8FF-F345-B45D-636AC2B598BD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65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C211-ACBD-CB48-B939-364088D2CD6D}" type="datetimeFigureOut">
              <a:t>1/26/2021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4D311-73F7-5D42-B843-E8305C73070F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020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37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some cities like Philadelphia, more than </a:t>
            </a:r>
            <a:r>
              <a:rPr lang="en-US" dirty="0">
                <a:solidFill>
                  <a:srgbClr val="C00000"/>
                </a:solidFill>
              </a:rPr>
              <a:t>68%</a:t>
            </a:r>
            <a:r>
              <a:rPr lang="en-US" dirty="0"/>
              <a:t> of riders are women.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496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some cities like Philadelphia, more than </a:t>
            </a:r>
            <a:r>
              <a:rPr lang="en-US" dirty="0">
                <a:solidFill>
                  <a:srgbClr val="C00000"/>
                </a:solidFill>
              </a:rPr>
              <a:t>68%</a:t>
            </a:r>
            <a:r>
              <a:rPr lang="en-US" dirty="0"/>
              <a:t> of riders are women.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09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some cities like Philadelphia, more than </a:t>
            </a:r>
            <a:r>
              <a:rPr lang="en-US" dirty="0">
                <a:solidFill>
                  <a:srgbClr val="C00000"/>
                </a:solidFill>
              </a:rPr>
              <a:t>68%</a:t>
            </a:r>
            <a:r>
              <a:rPr lang="en-US" dirty="0"/>
              <a:t> of riders are women.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260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may want to think twice before complaining about zoom calls.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847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1900!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6713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598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80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16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 descr="add specific description" title="add specific title"/>
          <p:cNvSpPr>
            <a:spLocks noGrp="1"/>
          </p:cNvSpPr>
          <p:nvPr>
            <p:ph idx="16" hasCustomPrompt="1"/>
          </p:nvPr>
        </p:nvSpPr>
        <p:spPr>
          <a:xfrm>
            <a:off x="651757" y="1734522"/>
            <a:ext cx="7194020" cy="441735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 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11" name="Content Placeholder 2" descr="add specific description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4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0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763857"/>
            <a:ext cx="9144000" cy="6094144"/>
          </a:xfrm>
          <a:prstGeom prst="rect">
            <a:avLst/>
          </a:prstGeom>
          <a:solidFill>
            <a:srgbClr val="636D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B0000"/>
              </a:solidFill>
            </a:endParaRPr>
          </a:p>
        </p:txBody>
      </p:sp>
      <p:sp>
        <p:nvSpPr>
          <p:cNvPr id="8" name="Content Placeholder 2" descr="add specific description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42139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ln>
                  <a:noFill/>
                </a:ln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9" name="Content Placeholder 2" descr="add specific description" title="add specific title"/>
          <p:cNvSpPr>
            <a:spLocks noGrp="1"/>
          </p:cNvSpPr>
          <p:nvPr>
            <p:ph idx="16" hasCustomPrompt="1"/>
          </p:nvPr>
        </p:nvSpPr>
        <p:spPr>
          <a:xfrm>
            <a:off x="651757" y="1734522"/>
            <a:ext cx="7194020" cy="4417350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ln>
                  <a:noFill/>
                </a:ln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</a:t>
            </a:r>
          </a:p>
          <a:p>
            <a:pPr lvl="0"/>
            <a:r>
              <a:rPr lang="en-US" dirty="0"/>
              <a:t>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5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95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 descr="add specific descripton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 descr="add specific description" title="add specific title"/>
          <p:cNvSpPr>
            <a:spLocks noGrp="1"/>
          </p:cNvSpPr>
          <p:nvPr>
            <p:ph idx="17" hasCustomPrompt="1"/>
          </p:nvPr>
        </p:nvSpPr>
        <p:spPr>
          <a:xfrm>
            <a:off x="4881010" y="5372665"/>
            <a:ext cx="3392206" cy="10940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ct val="110000"/>
              </a:lnSpc>
              <a:spcBef>
                <a:spcPts val="0"/>
              </a:spcBef>
              <a:defRPr sz="2400" baseline="-2500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algn="r">
              <a:lnSpc>
                <a:spcPct val="11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Firstandlast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Name</a:t>
            </a:r>
          </a:p>
          <a:p>
            <a:pPr algn="r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   Optional title line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44698" y="1734523"/>
            <a:ext cx="7200384" cy="3789978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/>
          <a:lstStyle>
            <a:lvl1pPr algn="ctr">
              <a:defRPr lang="en-US" sz="3200" b="0" smtClean="0">
                <a:solidFill>
                  <a:srgbClr val="BB0032"/>
                </a:solidFill>
                <a:cs typeface="Arial"/>
              </a:defRPr>
            </a:lvl1pPr>
          </a:lstStyle>
          <a:p>
            <a:pPr lvl="0"/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“Notable quote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goes right here,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yes right here.”</a:t>
            </a:r>
            <a:endParaRPr lang="en-US" dirty="0"/>
          </a:p>
        </p:txBody>
      </p:sp>
      <p:sp>
        <p:nvSpPr>
          <p:cNvPr id="5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9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dd specific description of photo" title="Add specific title of photo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9144000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Full slide picture</a:t>
            </a:r>
          </a:p>
        </p:txBody>
      </p:sp>
      <p:sp>
        <p:nvSpPr>
          <p:cNvPr id="11" name="Content Placeholder 2" descr="add specific description 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2" name="Content Placeholder 2" descr="add specific description" title="add specific title"/>
          <p:cNvSpPr>
            <a:spLocks noGrp="1"/>
          </p:cNvSpPr>
          <p:nvPr>
            <p:ph idx="14"/>
          </p:nvPr>
        </p:nvSpPr>
        <p:spPr>
          <a:xfrm>
            <a:off x="4868540" y="1436104"/>
            <a:ext cx="3998889" cy="1591385"/>
          </a:xfrm>
          <a:prstGeom prst="rect">
            <a:avLst/>
          </a:prstGeom>
          <a:ln w="19050" cmpd="sng">
            <a:noFill/>
          </a:ln>
          <a:effectLst/>
        </p:spPr>
        <p:txBody>
          <a:bodyPr/>
          <a:lstStyle>
            <a:lvl1pPr marL="91440">
              <a:lnSpc>
                <a:spcPts val="3440"/>
              </a:lnSpc>
              <a:spcBef>
                <a:spcPts val="0"/>
              </a:spcBef>
              <a:defRPr sz="2000" b="1">
                <a:solidFill>
                  <a:srgbClr val="BB0000"/>
                </a:solidFill>
              </a:defRPr>
            </a:lvl1pPr>
            <a:lvl2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buFont typeface="Arial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</p:txBody>
      </p:sp>
      <p:sp>
        <p:nvSpPr>
          <p:cNvPr id="5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4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dd specific description" title="add specific titl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3883850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½ slide picture</a:t>
            </a:r>
          </a:p>
        </p:txBody>
      </p:sp>
      <p:sp>
        <p:nvSpPr>
          <p:cNvPr id="8" name="Content Placeholder 2" descr="add specific description" title="add specific title"/>
          <p:cNvSpPr>
            <a:spLocks noGrp="1"/>
          </p:cNvSpPr>
          <p:nvPr>
            <p:ph idx="14"/>
          </p:nvPr>
        </p:nvSpPr>
        <p:spPr>
          <a:xfrm>
            <a:off x="4137592" y="1830387"/>
            <a:ext cx="4701503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lnSpc>
                <a:spcPts val="3440"/>
              </a:lnSpc>
              <a:spcBef>
                <a:spcPts val="0"/>
              </a:spcBef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 descr="add specific descripton&#10;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 descr="add specific descripton" title="add specific title"/>
          <p:cNvSpPr>
            <a:spLocks noGrp="1"/>
          </p:cNvSpPr>
          <p:nvPr>
            <p:ph idx="16" hasCustomPrompt="1"/>
          </p:nvPr>
        </p:nvSpPr>
        <p:spPr>
          <a:xfrm>
            <a:off x="4315389" y="1052951"/>
            <a:ext cx="4642821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68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Department of Geography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89" y="1052951"/>
            <a:ext cx="4642821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Content Placeholder 2" descr="add specific description&#10;" title="add specific title"/>
          <p:cNvSpPr>
            <a:spLocks noGrp="1"/>
          </p:cNvSpPr>
          <p:nvPr>
            <p:ph idx="14"/>
          </p:nvPr>
        </p:nvSpPr>
        <p:spPr>
          <a:xfrm>
            <a:off x="306917" y="1830387"/>
            <a:ext cx="8463010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l">
              <a:lnSpc>
                <a:spcPts val="3440"/>
              </a:lnSpc>
              <a:spcBef>
                <a:spcPts val="0"/>
              </a:spcBef>
              <a:defRPr sz="2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chart/graph/table</a:t>
            </a:r>
          </a:p>
        </p:txBody>
      </p:sp>
      <p:sp>
        <p:nvSpPr>
          <p:cNvPr id="8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8463010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9460" y="6356350"/>
            <a:ext cx="2133600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D8E7B-AF3B-B444-8E74-E549FC814F53}" type="datetimeFigureOut">
              <a:rPr lang="en-US" smtClean="0"/>
              <a:pPr/>
              <a:t>1/26/2021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2974444"/>
            <a:ext cx="9144000" cy="2962806"/>
          </a:xfrm>
          <a:prstGeom prst="rect">
            <a:avLst/>
          </a:prstGeom>
          <a:solidFill>
            <a:srgbClr val="636D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title="The Ohio State University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0" y="1600201"/>
            <a:ext cx="6424083" cy="9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1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910167"/>
            <a:chOff x="0" y="1040406"/>
            <a:chExt cx="9144000" cy="910167"/>
          </a:xfrm>
        </p:grpSpPr>
        <p:sp>
          <p:nvSpPr>
            <p:cNvPr id="8" name="Rectangle 7"/>
            <p:cNvSpPr/>
            <p:nvPr/>
          </p:nvSpPr>
          <p:spPr>
            <a:xfrm>
              <a:off x="0" y="1040406"/>
              <a:ext cx="9144000" cy="910167"/>
            </a:xfrm>
            <a:prstGeom prst="rect">
              <a:avLst/>
            </a:prstGeom>
            <a:solidFill>
              <a:srgbClr val="636D6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TheOhioStateUniversity-REV-Horiz-RGBHEX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17" y="1238314"/>
              <a:ext cx="3284042" cy="476186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 userDrawn="1"/>
        </p:nvSpPr>
        <p:spPr>
          <a:xfrm>
            <a:off x="8518368" y="6351239"/>
            <a:ext cx="435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5C881AA-F0C4-B947-803C-EA0A96934EAC}" type="slidenum">
              <a:rPr lang="en-US" sz="1600" smtClean="0">
                <a:solidFill>
                  <a:srgbClr val="636D6E"/>
                </a:solidFill>
              </a:rPr>
              <a:pPr/>
              <a:t>‹#›</a:t>
            </a:fld>
            <a:endParaRPr lang="en-US" sz="1600" dirty="0">
              <a:solidFill>
                <a:srgbClr val="636D6E"/>
              </a:solidFill>
            </a:endParaRPr>
          </a:p>
        </p:txBody>
      </p:sp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3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4" r:id="rId2"/>
    <p:sldLayoutId id="2147483769" r:id="rId3"/>
    <p:sldLayoutId id="2147483767" r:id="rId4"/>
    <p:sldLayoutId id="2147483758" r:id="rId5"/>
    <p:sldLayoutId id="2147483768" r:id="rId6"/>
    <p:sldLayoutId id="2147483763" r:id="rId7"/>
  </p:sldLayoutIdLst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457200" rtl="0" eaLnBrk="1" latinLnBrk="0" hangingPunct="1"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0" algn="l" defTabSz="457200" rtl="0" eaLnBrk="1" latinLnBrk="0" hangingPunct="1">
        <a:spcBef>
          <a:spcPts val="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 txBox="1">
            <a:spLocks/>
          </p:cNvSpPr>
          <p:nvPr/>
        </p:nvSpPr>
        <p:spPr>
          <a:xfrm>
            <a:off x="244090" y="3523306"/>
            <a:ext cx="8738647" cy="823382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The impacts of COVID-19 pandemic on public transit demand in the United States </a:t>
            </a:r>
            <a:endParaRPr lang="en-US" sz="2000" dirty="0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413013" y="4737749"/>
            <a:ext cx="6400800" cy="1494783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Luyu Liu</a:t>
            </a:r>
          </a:p>
          <a:p>
            <a:r>
              <a:rPr lang="en-US" sz="2400" dirty="0"/>
              <a:t>2021.1.29</a:t>
            </a:r>
          </a:p>
        </p:txBody>
      </p:sp>
    </p:spTree>
    <p:extLst>
      <p:ext uri="{BB962C8B-B14F-4D97-AF65-F5344CB8AC3E}">
        <p14:creationId xmlns:p14="http://schemas.microsoft.com/office/powerpoint/2010/main" val="228447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235DDA-9261-4873-9D31-73B197D518F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C3E65-42AC-4EE5-997B-71DD7485323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Who were still using transit?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D5815-CDE0-411B-9504-675B242AE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5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24F36A-5A83-44A0-A6BE-E59677EB681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F212E-8304-46D2-B734-291D750C869B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78382C-92AA-49C1-9F0B-BC8EDCC4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Who were still using transit - a regression analysis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1ABB253-99AF-4344-8D98-9306E10789A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Four categories of factors contribute to the </a:t>
            </a:r>
            <a:r>
              <a:rPr lang="en-US" dirty="0">
                <a:solidFill>
                  <a:srgbClr val="C00000"/>
                </a:solidFill>
              </a:rPr>
              <a:t>base value </a:t>
            </a:r>
            <a:r>
              <a:rPr lang="en-US" dirty="0"/>
              <a:t>– transit demand during the lockdown.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From high to low R-squared increment: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African-American and women;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Occupation (essential jobs) and Hispanic;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Age (&gt;45 y/o)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Awareness of the pandemic (Google search index)</a:t>
            </a:r>
          </a:p>
        </p:txBody>
      </p:sp>
    </p:spTree>
    <p:extLst>
      <p:ext uri="{BB962C8B-B14F-4D97-AF65-F5344CB8AC3E}">
        <p14:creationId xmlns:p14="http://schemas.microsoft.com/office/powerpoint/2010/main" val="271309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E75CD-FB21-4D25-BA3D-DA7466E4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04" y="2758416"/>
            <a:ext cx="6842307" cy="388159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24F36A-5A83-44A0-A6BE-E59677EB681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F212E-8304-46D2-B734-291D750C869B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78382C-92AA-49C1-9F0B-BC8EDCC4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Who were still using transit - a parallel user survey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1ABB253-99AF-4344-8D98-9306E10789A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06917" y="1830387"/>
            <a:ext cx="8216298" cy="4525963"/>
          </a:xfrm>
          <a:ln>
            <a:noFill/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Transit app conducted a user survey (n = 25,000) on the active users during April.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6F7740-89F5-4A8A-89CC-6C8AC9517517}"/>
              </a:ext>
            </a:extLst>
          </p:cNvPr>
          <p:cNvSpPr txBox="1"/>
          <p:nvPr/>
        </p:nvSpPr>
        <p:spPr>
          <a:xfrm>
            <a:off x="23613" y="6639697"/>
            <a:ext cx="46139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Source: https://www.youtube.com/watch?v=qkT9XQtd1o4</a:t>
            </a:r>
          </a:p>
        </p:txBody>
      </p:sp>
    </p:spTree>
    <p:extLst>
      <p:ext uri="{BB962C8B-B14F-4D97-AF65-F5344CB8AC3E}">
        <p14:creationId xmlns:p14="http://schemas.microsoft.com/office/powerpoint/2010/main" val="421251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07C9B-1660-44BF-9254-ADBA18DF7AAA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CEFBA-27E1-44BD-9B37-1AB0EC27B43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Higher</a:t>
            </a:r>
            <a:r>
              <a:rPr lang="en-US" dirty="0"/>
              <a:t> ratio of African-American people and Women in a city is correlated with </a:t>
            </a:r>
            <a:r>
              <a:rPr lang="en-US" dirty="0">
                <a:solidFill>
                  <a:srgbClr val="C00000"/>
                </a:solidFill>
              </a:rPr>
              <a:t>more</a:t>
            </a:r>
            <a:r>
              <a:rPr lang="en-US" dirty="0"/>
              <a:t> people used transit during the lockdown.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9942E4-A50A-49C7-A40D-FE43005F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57" y="1208106"/>
            <a:ext cx="9169167" cy="508313"/>
          </a:xfrm>
        </p:spPr>
        <p:txBody>
          <a:bodyPr>
            <a:noAutofit/>
          </a:bodyPr>
          <a:lstStyle/>
          <a:p>
            <a:r>
              <a:rPr lang="en-US" sz="2800" dirty="0"/>
              <a:t>Who were using transit – African-Americans and Women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F67A10-D309-4796-9E85-C1E573162EAA}"/>
              </a:ext>
            </a:extLst>
          </p:cNvPr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2223991879"/>
              </p:ext>
            </p:extLst>
          </p:nvPr>
        </p:nvGraphicFramePr>
        <p:xfrm>
          <a:off x="188283" y="3762702"/>
          <a:ext cx="8769927" cy="275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571">
                  <a:extLst>
                    <a:ext uri="{9D8B030D-6E8A-4147-A177-3AD203B41FA5}">
                      <a16:colId xmlns:a16="http://schemas.microsoft.com/office/drawing/2014/main" val="2907346042"/>
                    </a:ext>
                  </a:extLst>
                </a:gridCol>
                <a:gridCol w="2868243">
                  <a:extLst>
                    <a:ext uri="{9D8B030D-6E8A-4147-A177-3AD203B41FA5}">
                      <a16:colId xmlns:a16="http://schemas.microsoft.com/office/drawing/2014/main" val="2580215332"/>
                    </a:ext>
                  </a:extLst>
                </a:gridCol>
                <a:gridCol w="3107113">
                  <a:extLst>
                    <a:ext uri="{9D8B030D-6E8A-4147-A177-3AD203B41FA5}">
                      <a16:colId xmlns:a16="http://schemas.microsoft.com/office/drawing/2014/main" val="1447350506"/>
                    </a:ext>
                  </a:extLst>
                </a:gridCol>
              </a:tblGrid>
              <a:tr h="55155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927594"/>
                  </a:ext>
                </a:extLst>
              </a:tr>
              <a:tr h="551552">
                <a:tc>
                  <a:txBody>
                    <a:bodyPr/>
                    <a:lstStyle/>
                    <a:p>
                      <a:r>
                        <a:rPr lang="en-US" sz="2400" dirty="0"/>
                        <a:t>African-American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37% (+13%)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558876"/>
                  </a:ext>
                </a:extLst>
              </a:tr>
              <a:tr h="551552">
                <a:tc>
                  <a:txBody>
                    <a:bodyPr/>
                    <a:lstStyle/>
                    <a:p>
                      <a:r>
                        <a:rPr lang="en-US" sz="2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23% (-18%)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013200"/>
                  </a:ext>
                </a:extLst>
              </a:tr>
              <a:tr h="551552">
                <a:tc>
                  <a:txBody>
                    <a:bodyPr/>
                    <a:lstStyle/>
                    <a:p>
                      <a:r>
                        <a:rPr lang="en-US" sz="2400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40% (-10%)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731125"/>
                  </a:ext>
                </a:extLst>
              </a:tr>
              <a:tr h="551552">
                <a:tc>
                  <a:txBody>
                    <a:bodyPr/>
                    <a:lstStyle/>
                    <a:p>
                      <a:r>
                        <a:rPr lang="en-US" sz="2400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56% (+6%)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744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271193C-D0BC-476F-9DF4-DB1A3263DFD7}"/>
              </a:ext>
            </a:extLst>
          </p:cNvPr>
          <p:cNvSpPr txBox="1"/>
          <p:nvPr/>
        </p:nvSpPr>
        <p:spPr>
          <a:xfrm>
            <a:off x="8389" y="6628190"/>
            <a:ext cx="66727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https://medium.com/transit-app/whos-left-riding-public-transit-hint-it-s-not-white-people-d43695b3974a</a:t>
            </a:r>
          </a:p>
        </p:txBody>
      </p:sp>
    </p:spTree>
    <p:extLst>
      <p:ext uri="{BB962C8B-B14F-4D97-AF65-F5344CB8AC3E}">
        <p14:creationId xmlns:p14="http://schemas.microsoft.com/office/powerpoint/2010/main" val="32705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07C9B-1660-44BF-9254-ADBA18DF7AAA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CEFBA-27E1-44BD-9B37-1AB0EC27B43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Higher</a:t>
            </a:r>
            <a:r>
              <a:rPr lang="en-US" dirty="0"/>
              <a:t> ratio of essential workers is correlated with </a:t>
            </a:r>
            <a:r>
              <a:rPr lang="en-US" dirty="0">
                <a:solidFill>
                  <a:srgbClr val="C00000"/>
                </a:solidFill>
              </a:rPr>
              <a:t>more</a:t>
            </a:r>
            <a:r>
              <a:rPr lang="en-US" dirty="0"/>
              <a:t> people used transit during the lockdown.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9942E4-A50A-49C7-A40D-FE43005F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16" y="1208106"/>
            <a:ext cx="8651293" cy="508313"/>
          </a:xfrm>
        </p:spPr>
        <p:txBody>
          <a:bodyPr>
            <a:noAutofit/>
          </a:bodyPr>
          <a:lstStyle/>
          <a:p>
            <a:r>
              <a:rPr lang="en-US" sz="2800" dirty="0"/>
              <a:t>Who were using transit – Essential workers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453BA2-EEE1-4FAE-BA68-C902AAB9C56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8ACFA85B-4DA7-4E25-8B0D-516D3C48A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70" y="2692866"/>
            <a:ext cx="552963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9BE92C-76ED-4EF6-8272-3886658BD29F}"/>
              </a:ext>
            </a:extLst>
          </p:cNvPr>
          <p:cNvSpPr txBox="1"/>
          <p:nvPr/>
        </p:nvSpPr>
        <p:spPr>
          <a:xfrm>
            <a:off x="8389" y="6628190"/>
            <a:ext cx="66727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Source: https://medium.com/transit-app/whos-left-riding-public-transit-hint-it-s-not-white-people-d43695b3974a</a:t>
            </a:r>
          </a:p>
        </p:txBody>
      </p:sp>
    </p:spTree>
    <p:extLst>
      <p:ext uri="{BB962C8B-B14F-4D97-AF65-F5344CB8AC3E}">
        <p14:creationId xmlns:p14="http://schemas.microsoft.com/office/powerpoint/2010/main" val="212627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07C9B-1660-44BF-9254-ADBA18DF7AAA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CEFBA-27E1-44BD-9B37-1AB0EC27B43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Hispanic people have the lowest percent to work remotely.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9942E4-A50A-49C7-A40D-FE43005F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16" y="1208106"/>
            <a:ext cx="8651293" cy="508313"/>
          </a:xfrm>
        </p:spPr>
        <p:txBody>
          <a:bodyPr>
            <a:noAutofit/>
          </a:bodyPr>
          <a:lstStyle/>
          <a:p>
            <a:r>
              <a:rPr lang="en-US" sz="2800" dirty="0"/>
              <a:t>Who were using transit – Hispanic people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453BA2-EEE1-4FAE-BA68-C902AAB9C56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BB064-8473-4CAD-A4B8-1196D2C2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87" y="3039365"/>
            <a:ext cx="4767145" cy="2591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59041-7DED-48D8-AE78-E23DAC3D3566}"/>
              </a:ext>
            </a:extLst>
          </p:cNvPr>
          <p:cNvSpPr txBox="1"/>
          <p:nvPr/>
        </p:nvSpPr>
        <p:spPr>
          <a:xfrm>
            <a:off x="8389" y="6446001"/>
            <a:ext cx="79118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Source (left): https://www.bls.gov/opub/reports/race-and-ethnicity/2018/home.htm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29C71BEC-7863-4DDA-8968-109A21172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81" y="2520321"/>
            <a:ext cx="4992178" cy="369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140548-E3CA-4523-91FF-F46495EB6153}"/>
              </a:ext>
            </a:extLst>
          </p:cNvPr>
          <p:cNvSpPr txBox="1"/>
          <p:nvPr/>
        </p:nvSpPr>
        <p:spPr>
          <a:xfrm>
            <a:off x="8389" y="6628190"/>
            <a:ext cx="66727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Source (right): https://medium.com/transit-app/whos-left-riding-public-transit-hint-it-s-not-white-people-d43695b3974a</a:t>
            </a:r>
          </a:p>
        </p:txBody>
      </p:sp>
    </p:spTree>
    <p:extLst>
      <p:ext uri="{BB962C8B-B14F-4D97-AF65-F5344CB8AC3E}">
        <p14:creationId xmlns:p14="http://schemas.microsoft.com/office/powerpoint/2010/main" val="111094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BB864F-C11C-4921-93B5-46A4312677CB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FAB17-3E9A-4ED7-A5C6-821AFEAD85A7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22239-D8E4-4C95-B97D-480346EA1AF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Despite the most vulnerable to the virus, </a:t>
            </a:r>
            <a:r>
              <a:rPr lang="en-US" dirty="0">
                <a:solidFill>
                  <a:srgbClr val="C00000"/>
                </a:solidFill>
              </a:rPr>
              <a:t>more senior people </a:t>
            </a:r>
            <a:r>
              <a:rPr lang="en-US" dirty="0"/>
              <a:t>are correlated with </a:t>
            </a:r>
            <a:r>
              <a:rPr lang="en-US" dirty="0">
                <a:solidFill>
                  <a:srgbClr val="C00000"/>
                </a:solidFill>
              </a:rPr>
              <a:t>higher</a:t>
            </a:r>
            <a:r>
              <a:rPr lang="en-US" dirty="0"/>
              <a:t> transit demand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3B0CEE-D100-4E95-A9D1-2DB913D82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were using transit – the senior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D77622-6EAD-4E8F-95D1-C3FD54C8F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460" y="2857024"/>
            <a:ext cx="5107919" cy="3771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D5FEE-0AA6-4FC2-9B6B-DD82BD574B74}"/>
              </a:ext>
            </a:extLst>
          </p:cNvPr>
          <p:cNvSpPr txBox="1"/>
          <p:nvPr/>
        </p:nvSpPr>
        <p:spPr>
          <a:xfrm>
            <a:off x="23613" y="6639697"/>
            <a:ext cx="46139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Source: https://www.youtube.com/watch?v=qkT9XQtd1o4</a:t>
            </a:r>
          </a:p>
        </p:txBody>
      </p:sp>
    </p:spTree>
    <p:extLst>
      <p:ext uri="{BB962C8B-B14F-4D97-AF65-F5344CB8AC3E}">
        <p14:creationId xmlns:p14="http://schemas.microsoft.com/office/powerpoint/2010/main" val="425719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8EEAD2-3125-467F-93F6-34C07C988DA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B8481-D4E6-4D96-8D77-4F348BF5F536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4CEB5-6E11-459D-8577-E346AD7FF7B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400" dirty="0"/>
              <a:t>More people searching “Coronavirus” on Google is correlated with less people using transit – </a:t>
            </a:r>
            <a:r>
              <a:rPr lang="en-US" sz="2400" dirty="0">
                <a:solidFill>
                  <a:srgbClr val="C00000"/>
                </a:solidFill>
              </a:rPr>
              <a:t>the least important factor </a:t>
            </a:r>
            <a:r>
              <a:rPr lang="en-US" sz="2400" dirty="0"/>
              <a:t>in the model.</a:t>
            </a:r>
          </a:p>
          <a:p>
            <a:endParaRPr lang="en-US" dirty="0"/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Your race, your gender, your job, and your age matter more compared to your preference.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0A8756-835F-4912-AFF4-62B119E7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Who were using transit</a:t>
            </a:r>
          </a:p>
        </p:txBody>
      </p:sp>
    </p:spTree>
    <p:extLst>
      <p:ext uri="{BB962C8B-B14F-4D97-AF65-F5344CB8AC3E}">
        <p14:creationId xmlns:p14="http://schemas.microsoft.com/office/powerpoint/2010/main" val="289901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F42EE8-0344-467A-A728-639BC28B7EB7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02872-B83C-47F7-A0A7-EF9951595B44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How did we respond?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7BEA15-934D-4FF2-8A8C-22063821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0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517B9F3B-E830-4F45-9955-3D4ECE557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2" y="2643431"/>
            <a:ext cx="5619425" cy="421456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6FF063-8E0A-4A61-8F9B-499DD7EA4CE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9298-68A2-4E52-AFC1-07BA240A26C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C1BD7-0210-4C0D-A80C-BD6433050E0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We compared two important dates: </a:t>
            </a:r>
            <a:r>
              <a:rPr lang="en-US" dirty="0">
                <a:solidFill>
                  <a:srgbClr val="C00000"/>
                </a:solidFill>
              </a:rPr>
              <a:t>the day to first observe demand decrease (cliff point)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the day of first confirmed case</a:t>
            </a:r>
            <a:r>
              <a:rPr lang="en-US" dirty="0"/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316956-C1DA-4DEC-9B6C-394FBEFB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did we respond?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853C4C-F8D9-40D9-93BA-718FC2185BD1}"/>
              </a:ext>
            </a:extLst>
          </p:cNvPr>
          <p:cNvSpPr/>
          <p:nvPr/>
        </p:nvSpPr>
        <p:spPr>
          <a:xfrm>
            <a:off x="1644162" y="3560885"/>
            <a:ext cx="668215" cy="31652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376AC0-BB8B-4134-BFF4-ADF869302471}"/>
              </a:ext>
            </a:extLst>
          </p:cNvPr>
          <p:cNvSpPr/>
          <p:nvPr/>
        </p:nvSpPr>
        <p:spPr>
          <a:xfrm>
            <a:off x="2369344" y="3560885"/>
            <a:ext cx="1086920" cy="31652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7A51F-9D97-4011-BB12-F0FD1B9E10B8}"/>
              </a:ext>
            </a:extLst>
          </p:cNvPr>
          <p:cNvSpPr txBox="1"/>
          <p:nvPr/>
        </p:nvSpPr>
        <p:spPr>
          <a:xfrm>
            <a:off x="5590031" y="2878876"/>
            <a:ext cx="338432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/>
          </a:p>
          <a:p>
            <a:r>
              <a:rPr lang="en-US" sz="2800" b="1" dirty="0"/>
              <a:t>Response interval</a:t>
            </a:r>
            <a:r>
              <a:rPr lang="en-US" sz="2800" dirty="0"/>
              <a:t>: </a:t>
            </a:r>
          </a:p>
          <a:p>
            <a:r>
              <a:rPr lang="en-US" sz="2800" dirty="0"/>
              <a:t>how timely did a city respond to the pandemic.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61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673672-9E3D-4079-B46F-5E2D102224E8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2B346-98AC-4D77-B660-05C2913A2CEC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A458E-7396-47E0-AEBC-F953588B5C4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9ACEDC-7AD3-4A22-BB64-44CEEE415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Transit in a crisis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4DCD02-81DE-4E4B-91B1-23164E0C7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7" y="1825331"/>
            <a:ext cx="2723309" cy="1295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13B6D1-CC82-49A7-BBD0-C987D2124B65}"/>
              </a:ext>
            </a:extLst>
          </p:cNvPr>
          <p:cNvSpPr txBox="1"/>
          <p:nvPr/>
        </p:nvSpPr>
        <p:spPr>
          <a:xfrm>
            <a:off x="4232812" y="2212258"/>
            <a:ext cx="480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Seattle: decreased for 60% of ridership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20B73C-DF71-47B1-A26B-949BB1983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17" y="3041842"/>
            <a:ext cx="3394725" cy="9225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716893-554F-43CC-8F04-C6D3F57FFBB0}"/>
              </a:ext>
            </a:extLst>
          </p:cNvPr>
          <p:cNvSpPr txBox="1"/>
          <p:nvPr/>
        </p:nvSpPr>
        <p:spPr>
          <a:xfrm>
            <a:off x="4232812" y="3297926"/>
            <a:ext cx="480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Houston: decreased for 29% of ridership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D6F0CC-43D0-40C2-AEC7-45208E554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748"/>
          <a:stretch/>
        </p:blipFill>
        <p:spPr>
          <a:xfrm>
            <a:off x="36058" y="4037307"/>
            <a:ext cx="3938280" cy="9225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FE3286-D486-46B9-89ED-DA39245A0A60}"/>
              </a:ext>
            </a:extLst>
          </p:cNvPr>
          <p:cNvSpPr txBox="1"/>
          <p:nvPr/>
        </p:nvSpPr>
        <p:spPr>
          <a:xfrm>
            <a:off x="4232812" y="4457806"/>
            <a:ext cx="480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NYC: decreased for 70% of ridership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FEC6FC-3727-4CA9-9D86-FFC04F01C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38" y="5066020"/>
            <a:ext cx="3397504" cy="12441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574781-7FB3-467C-BCC5-4512B4A90F12}"/>
              </a:ext>
            </a:extLst>
          </p:cNvPr>
          <p:cNvSpPr txBox="1"/>
          <p:nvPr/>
        </p:nvSpPr>
        <p:spPr>
          <a:xfrm>
            <a:off x="4232812" y="5433020"/>
            <a:ext cx="4807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Sacramento: decreased for 90% - 95% of ridership</a:t>
            </a:r>
          </a:p>
        </p:txBody>
      </p:sp>
    </p:spTree>
    <p:extLst>
      <p:ext uri="{BB962C8B-B14F-4D97-AF65-F5344CB8AC3E}">
        <p14:creationId xmlns:p14="http://schemas.microsoft.com/office/powerpoint/2010/main" val="228401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E793E73-A0F3-4661-9C4A-3CBCF8235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263"/>
            <a:ext cx="9144000" cy="646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AED8C71B-CE19-4FB8-8ED8-45E3D1963989}"/>
              </a:ext>
            </a:extLst>
          </p:cNvPr>
          <p:cNvSpPr/>
          <p:nvPr/>
        </p:nvSpPr>
        <p:spPr>
          <a:xfrm>
            <a:off x="2321960" y="852755"/>
            <a:ext cx="4921321" cy="349321"/>
          </a:xfrm>
          <a:prstGeom prst="leftRightArrow">
            <a:avLst/>
          </a:prstGeom>
          <a:gradFill>
            <a:gsLst>
              <a:gs pos="0">
                <a:srgbClr val="0070C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08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7F9C1-3A03-460F-9E29-6D1E8AF524D3}"/>
              </a:ext>
            </a:extLst>
          </p:cNvPr>
          <p:cNvSpPr txBox="1"/>
          <p:nvPr/>
        </p:nvSpPr>
        <p:spPr>
          <a:xfrm>
            <a:off x="1613043" y="483423"/>
            <a:ext cx="281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Respond earlier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1AF01-C988-4A84-8CC4-251FB795FE3D}"/>
              </a:ext>
            </a:extLst>
          </p:cNvPr>
          <p:cNvSpPr txBox="1"/>
          <p:nvPr/>
        </p:nvSpPr>
        <p:spPr>
          <a:xfrm>
            <a:off x="5671333" y="502259"/>
            <a:ext cx="281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Respond later</a:t>
            </a:r>
          </a:p>
        </p:txBody>
      </p:sp>
    </p:spTree>
    <p:extLst>
      <p:ext uri="{BB962C8B-B14F-4D97-AF65-F5344CB8AC3E}">
        <p14:creationId xmlns:p14="http://schemas.microsoft.com/office/powerpoint/2010/main" val="261572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C1BD7-0210-4C0D-A80C-BD6433050E0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4097" y="1873161"/>
            <a:ext cx="8895806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COVID-19 has an </a:t>
            </a:r>
            <a:r>
              <a:rPr lang="en-US" dirty="0">
                <a:solidFill>
                  <a:srgbClr val="C00000"/>
                </a:solidFill>
              </a:rPr>
              <a:t>incubation period </a:t>
            </a:r>
            <a:r>
              <a:rPr lang="en-US" dirty="0"/>
              <a:t>of 5 – 14 days.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day of first case confirmed is not the first day when the virus started to spread.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D2F596-C8C3-465D-ACA7-B1D46F302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91" y="4324679"/>
            <a:ext cx="7709461" cy="14803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6FF063-8E0A-4A61-8F9B-499DD7EA4CE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9298-68A2-4E52-AFC1-07BA240A26C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316956-C1DA-4DEC-9B6C-394FBEFB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did we respond, actually?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F248FB-2880-4722-B5D4-A1CD65CD3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91" y="5954449"/>
            <a:ext cx="2876550" cy="295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BBBF62-6F81-47B0-988F-7BFDAF2963FE}"/>
              </a:ext>
            </a:extLst>
          </p:cNvPr>
          <p:cNvSpPr txBox="1"/>
          <p:nvPr/>
        </p:nvSpPr>
        <p:spPr>
          <a:xfrm>
            <a:off x="-1" y="6427113"/>
            <a:ext cx="88958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https://www.washingtonpost.com/health/coronavirus-may-have-spread-undetected-for-weeks-in-washington-state/2020/03/01/0f292336-5bcc-11ea-9055-5fa12981bbbf_story.html</a:t>
            </a:r>
          </a:p>
        </p:txBody>
      </p:sp>
    </p:spTree>
    <p:extLst>
      <p:ext uri="{BB962C8B-B14F-4D97-AF65-F5344CB8AC3E}">
        <p14:creationId xmlns:p14="http://schemas.microsoft.com/office/powerpoint/2010/main" val="397384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D98CDC-D043-401D-8BC2-B4BCE79269D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0D8B-F288-468A-977C-80619C9A28D7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757CA-B3F9-43F1-895C-A4B178E1D9C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Among 113 systems:</a:t>
            </a:r>
          </a:p>
          <a:p>
            <a:endParaRPr lang="en-US" dirty="0"/>
          </a:p>
          <a:p>
            <a:r>
              <a:rPr lang="en-US" dirty="0"/>
              <a:t>For incubation lag = 0, </a:t>
            </a:r>
            <a:r>
              <a:rPr lang="en-US" dirty="0">
                <a:solidFill>
                  <a:srgbClr val="C00000"/>
                </a:solidFill>
              </a:rPr>
              <a:t>58%</a:t>
            </a:r>
            <a:r>
              <a:rPr lang="en-US" dirty="0"/>
              <a:t> can respond timely</a:t>
            </a:r>
          </a:p>
          <a:p>
            <a:endParaRPr lang="en-US" dirty="0"/>
          </a:p>
          <a:p>
            <a:r>
              <a:rPr lang="en-US" dirty="0"/>
              <a:t>For incubation lag = 5, </a:t>
            </a:r>
            <a:r>
              <a:rPr lang="en-US" dirty="0">
                <a:solidFill>
                  <a:srgbClr val="C00000"/>
                </a:solidFill>
              </a:rPr>
              <a:t>32%</a:t>
            </a:r>
            <a:r>
              <a:rPr lang="en-US" dirty="0"/>
              <a:t> can respond timely</a:t>
            </a:r>
          </a:p>
          <a:p>
            <a:endParaRPr lang="en-US" dirty="0"/>
          </a:p>
          <a:p>
            <a:r>
              <a:rPr lang="en-US" dirty="0"/>
              <a:t>For incubation lag = 14, only </a:t>
            </a:r>
            <a:r>
              <a:rPr lang="en-US" dirty="0">
                <a:solidFill>
                  <a:srgbClr val="C00000"/>
                </a:solidFill>
              </a:rPr>
              <a:t>6.2% </a:t>
            </a:r>
            <a:r>
              <a:rPr lang="en-US" dirty="0"/>
              <a:t>can respond timely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2435B-14DC-4552-A6A0-8450F923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07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38B6A3-BC64-4381-A1A2-900280BE2ECB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7CF15-E3ED-4F96-A916-EC40B465CD9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32313-AA5B-4CED-A01A-6DFECFDD5CB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Earlier cliff point (the first day to respond) is positively correlated with earlier emergency date. 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Transit users’ response times are not synchronized with the evolution of the pandemic, but with the </a:t>
            </a:r>
            <a:r>
              <a:rPr lang="en-US" dirty="0">
                <a:solidFill>
                  <a:srgbClr val="C00000"/>
                </a:solidFill>
              </a:rPr>
              <a:t>local community’s actions and policies</a:t>
            </a:r>
            <a:r>
              <a:rPr lang="en-US" dirty="0"/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B2BDDC-0387-4532-A513-36795AB1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Policy matters</a:t>
            </a:r>
          </a:p>
        </p:txBody>
      </p:sp>
    </p:spTree>
    <p:extLst>
      <p:ext uri="{BB962C8B-B14F-4D97-AF65-F5344CB8AC3E}">
        <p14:creationId xmlns:p14="http://schemas.microsoft.com/office/powerpoint/2010/main" val="248354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F42EE8-0344-467A-A728-639BC28B7EB7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02872-B83C-47F7-A0A7-EF9951595B44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How did the pandemic reshape our commuting?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7BEA15-934D-4FF2-8A8C-22063821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9254CA-7530-4263-8378-1C3874A942E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22231-9C76-45D1-BCD1-BA8DD9615E8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21913-E1E9-47B3-AAAF-A6F6E5ECA47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A85976-22AF-472D-9F06-BD429C475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Hourly transit demand profile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2E56B0-F701-469C-BCB2-6ACD42C70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0" y="2510030"/>
            <a:ext cx="4541481" cy="339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1348E-E159-4840-8319-6DFD25FDE11D}"/>
              </a:ext>
            </a:extLst>
          </p:cNvPr>
          <p:cNvSpPr txBox="1"/>
          <p:nvPr/>
        </p:nvSpPr>
        <p:spPr>
          <a:xfrm>
            <a:off x="306917" y="6216242"/>
            <a:ext cx="4382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77C03"/>
                </a:solidFill>
              </a:rPr>
              <a:t>Orange</a:t>
            </a:r>
            <a:r>
              <a:rPr lang="en-US" dirty="0"/>
              <a:t>: before COVID; 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: during COVID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DF15A6-666F-41DC-AE01-A0D9463607EB}"/>
              </a:ext>
            </a:extLst>
          </p:cNvPr>
          <p:cNvSpPr txBox="1"/>
          <p:nvPr/>
        </p:nvSpPr>
        <p:spPr>
          <a:xfrm>
            <a:off x="5097416" y="2328268"/>
            <a:ext cx="389901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/>
          </a:p>
          <a:p>
            <a:r>
              <a:rPr lang="en-US" sz="2800" b="1" dirty="0"/>
              <a:t>Procrustes distance</a:t>
            </a:r>
            <a:r>
              <a:rPr lang="en-US" sz="2800" dirty="0"/>
              <a:t>: </a:t>
            </a:r>
          </a:p>
          <a:p>
            <a:r>
              <a:rPr lang="en-US" sz="2800" dirty="0"/>
              <a:t>The similarity of shapes between the two hourly curves.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How much did our activity routine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64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17465A7-CFF3-45AE-8B35-E1E2459C8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263"/>
            <a:ext cx="9144000" cy="646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99BB9EA9-BB16-49B5-832C-6AC2060FB678}"/>
              </a:ext>
            </a:extLst>
          </p:cNvPr>
          <p:cNvSpPr/>
          <p:nvPr/>
        </p:nvSpPr>
        <p:spPr>
          <a:xfrm>
            <a:off x="2321960" y="852755"/>
            <a:ext cx="4921321" cy="349321"/>
          </a:xfrm>
          <a:prstGeom prst="leftRightArrow">
            <a:avLst/>
          </a:prstGeom>
          <a:gradFill>
            <a:gsLst>
              <a:gs pos="0">
                <a:srgbClr val="0070C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08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5D93A-55D7-4774-A26E-503FBBF4DD55}"/>
              </a:ext>
            </a:extLst>
          </p:cNvPr>
          <p:cNvSpPr txBox="1"/>
          <p:nvPr/>
        </p:nvSpPr>
        <p:spPr>
          <a:xfrm>
            <a:off x="1428107" y="483423"/>
            <a:ext cx="281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Routine changed less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DB015A-44BD-4C56-A63E-3F05914860CE}"/>
              </a:ext>
            </a:extLst>
          </p:cNvPr>
          <p:cNvSpPr txBox="1"/>
          <p:nvPr/>
        </p:nvSpPr>
        <p:spPr>
          <a:xfrm>
            <a:off x="5671333" y="502259"/>
            <a:ext cx="281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Routine changed more</a:t>
            </a:r>
          </a:p>
        </p:txBody>
      </p:sp>
    </p:spTree>
    <p:extLst>
      <p:ext uri="{BB962C8B-B14F-4D97-AF65-F5344CB8AC3E}">
        <p14:creationId xmlns:p14="http://schemas.microsoft.com/office/powerpoint/2010/main" val="30783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37A02065-A081-4A93-A5C5-2659EB895703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0" y="4456338"/>
            <a:ext cx="3182815" cy="2387111"/>
          </a:xfrm>
        </p:spPr>
      </p:pic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70C8C6C0-D321-4D8C-A501-EAC0B5CB8B15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2947014" y="4456336"/>
            <a:ext cx="3182815" cy="23871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2A0EA0-9266-4C8A-9886-DE98857FCA9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	Privileged population’s leave on weekdays made weekdays more like weekends;</a:t>
            </a:r>
          </a:p>
          <a:p>
            <a:r>
              <a:rPr lang="en-US" dirty="0"/>
              <a:t>	Underprivileged population’s stay on weekends made weekends more like weekdays.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82A8E6-3A5B-4940-B06E-E3B8138F7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Reshaped week routines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61AA6149-3070-4144-AFE8-7F3F2C548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912" y="4492423"/>
            <a:ext cx="3086584" cy="23149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DE5425-DFFB-4F8B-8AFF-8314FE25F0F5}"/>
              </a:ext>
            </a:extLst>
          </p:cNvPr>
          <p:cNvSpPr txBox="1"/>
          <p:nvPr/>
        </p:nvSpPr>
        <p:spPr>
          <a:xfrm>
            <a:off x="413238" y="3930162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Friday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09F4DD-2BA4-4C92-8A0B-6F2B943CB579}"/>
              </a:ext>
            </a:extLst>
          </p:cNvPr>
          <p:cNvSpPr txBox="1"/>
          <p:nvPr/>
        </p:nvSpPr>
        <p:spPr>
          <a:xfrm>
            <a:off x="3472028" y="3930162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Saturday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746D8B-9D20-44DD-8C0F-E6A339A9E1EC}"/>
              </a:ext>
            </a:extLst>
          </p:cNvPr>
          <p:cNvSpPr txBox="1"/>
          <p:nvPr/>
        </p:nvSpPr>
        <p:spPr>
          <a:xfrm>
            <a:off x="6170453" y="3935891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Sunday</a:t>
            </a:r>
          </a:p>
        </p:txBody>
      </p:sp>
    </p:spTree>
    <p:extLst>
      <p:ext uri="{BB962C8B-B14F-4D97-AF65-F5344CB8AC3E}">
        <p14:creationId xmlns:p14="http://schemas.microsoft.com/office/powerpoint/2010/main" val="25447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F42EE8-0344-467A-A728-639BC28B7EB7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02872-B83C-47F7-A0A7-EF9951595B44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What do we learn?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7BEA15-934D-4FF2-8A8C-22063821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894731-169B-40F1-89F2-AFEE32804E87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B31FC-3E5C-4237-A7F9-F54DD5E06C1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7F132-79B0-42DB-9E4E-84B84EA0D2D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People need transit systems, even during lockdown.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These people are </a:t>
            </a:r>
            <a:r>
              <a:rPr lang="en-US" dirty="0">
                <a:solidFill>
                  <a:srgbClr val="C00000"/>
                </a:solidFill>
              </a:rPr>
              <a:t>the vulnerable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the minorities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the poor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the ones who have no choice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Your awareness hardly matters compared to other factors.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Public transit should not be a business, but an essential social infrastructure.</a:t>
            </a:r>
          </a:p>
          <a:p>
            <a:r>
              <a:rPr lang="en-US" dirty="0">
                <a:solidFill>
                  <a:srgbClr val="C00000"/>
                </a:solidFill>
              </a:rPr>
              <a:t>														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54FA51-58B1-4C13-8BC9-BDDFB28C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Public transit is essential</a:t>
            </a:r>
          </a:p>
        </p:txBody>
      </p:sp>
    </p:spTree>
    <p:extLst>
      <p:ext uri="{BB962C8B-B14F-4D97-AF65-F5344CB8AC3E}">
        <p14:creationId xmlns:p14="http://schemas.microsoft.com/office/powerpoint/2010/main" val="306974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6453ED-A8FE-4DE6-B528-A2058A65EB28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BB99A-0AF5-453F-AB3A-77D8416E060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0C2CE-68F4-4948-9C9C-3134AB93697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people continue to transit during the lockdown?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factors were correlated to the demand?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did passengers in different cities respond to the pandemic?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did the pandemic reshape our commuting pattern?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EB8053-DB36-48CA-99A4-4EA0DB386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16" y="1208106"/>
            <a:ext cx="8463010" cy="508313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116300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D58C1B-7653-492D-AEDF-0310DB45D7E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8C30D-19C7-405F-B0DA-72AF7C8ACE25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10324-8A6B-4F28-BB7C-8EAAA280E69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general, we were late.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Timely policies enacted by the local authorities did make an impact.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Mobility is not independent. Mobility research should not be independent. Mobility policy should not be independent.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BF2753-DADD-4ADC-AB0B-D59B3CA1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Rethink our response</a:t>
            </a:r>
          </a:p>
        </p:txBody>
      </p:sp>
    </p:spTree>
    <p:extLst>
      <p:ext uri="{BB962C8B-B14F-4D97-AF65-F5344CB8AC3E}">
        <p14:creationId xmlns:p14="http://schemas.microsoft.com/office/powerpoint/2010/main" val="3844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ABC4AE-6CAC-49C4-9E57-F1EE72D4904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D4633-BAC7-4F21-B6E1-5F48794B9B94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CC1FC-E868-4CAC-8F33-C21A6039902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stay?</a:t>
            </a:r>
            <a:r>
              <a:rPr lang="zh-CN" altLang="en-US" dirty="0"/>
              <a:t> </a:t>
            </a:r>
            <a:r>
              <a:rPr lang="en-US" dirty="0"/>
              <a:t>The most essential and the most vulnerable.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Rethink future public transit investment/policy’s priority.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188927-98C3-4F1B-909A-E0FA1A9F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Through the façade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824DB-F41F-44F0-A500-E3831924F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840" y="3779626"/>
            <a:ext cx="2993436" cy="2571204"/>
          </a:xfrm>
          <a:prstGeom prst="rect">
            <a:avLst/>
          </a:prstGeom>
        </p:spPr>
      </p:pic>
      <p:pic>
        <p:nvPicPr>
          <p:cNvPr id="6146" name="Picture 2" descr="Editorial: Don't let the coronavirus destroy public transit - Los Angeles  Times">
            <a:extLst>
              <a:ext uri="{FF2B5EF4-FFF2-40B4-BE49-F238E27FC236}">
                <a16:creationId xmlns:a16="http://schemas.microsoft.com/office/drawing/2014/main" id="{E6C7E2C1-3E0C-446E-B845-46F85A1EB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948" y="3779626"/>
            <a:ext cx="3425702" cy="257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D4D8B0-1E64-4FA3-8451-CD708A598333}"/>
              </a:ext>
            </a:extLst>
          </p:cNvPr>
          <p:cNvSpPr txBox="1"/>
          <p:nvPr/>
        </p:nvSpPr>
        <p:spPr>
          <a:xfrm>
            <a:off x="83890" y="6470318"/>
            <a:ext cx="4283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https://www.transportation.gov/sites/dot.gov/files/2021-01/USDOT_AVCP.pdf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9CBD76-10CD-436A-99DF-EFCB55BD38AA}"/>
              </a:ext>
            </a:extLst>
          </p:cNvPr>
          <p:cNvSpPr txBox="1"/>
          <p:nvPr/>
        </p:nvSpPr>
        <p:spPr>
          <a:xfrm>
            <a:off x="4352150" y="6402833"/>
            <a:ext cx="46139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Source: https://www.latimes.com/opinion/story/2020-08-16/public-transit-bailout</a:t>
            </a:r>
          </a:p>
        </p:txBody>
      </p:sp>
    </p:spTree>
    <p:extLst>
      <p:ext uri="{BB962C8B-B14F-4D97-AF65-F5344CB8AC3E}">
        <p14:creationId xmlns:p14="http://schemas.microsoft.com/office/powerpoint/2010/main" val="193762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1E6287-10D7-4A00-8A99-E5D06F52B2E8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CDD84-00BE-43CE-99DB-5F08A755454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EE508-F4B9-4734-975E-B191787AEEF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E43DE6-05BB-4945-A176-A2934BDEC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9A0A4-11A5-44E2-B3FE-A83DC83EE6A8}"/>
              </a:ext>
            </a:extLst>
          </p:cNvPr>
          <p:cNvSpPr txBox="1"/>
          <p:nvPr/>
        </p:nvSpPr>
        <p:spPr>
          <a:xfrm>
            <a:off x="2560320" y="2834640"/>
            <a:ext cx="4175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Thanks!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F3E8B-F3AB-40A7-9BA4-1E56229ACC11}"/>
              </a:ext>
            </a:extLst>
          </p:cNvPr>
          <p:cNvSpPr txBox="1"/>
          <p:nvPr/>
        </p:nvSpPr>
        <p:spPr>
          <a:xfrm>
            <a:off x="2560320" y="3910370"/>
            <a:ext cx="417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liu.6544@osu.edu</a:t>
            </a:r>
          </a:p>
        </p:txBody>
      </p:sp>
    </p:spTree>
    <p:extLst>
      <p:ext uri="{BB962C8B-B14F-4D97-AF65-F5344CB8AC3E}">
        <p14:creationId xmlns:p14="http://schemas.microsoft.com/office/powerpoint/2010/main" val="349271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C9E887F-1CE0-43BF-9D7A-849F0DDB908A}"/>
              </a:ext>
            </a:extLst>
          </p:cNvPr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273589004"/>
              </p:ext>
            </p:extLst>
          </p:nvPr>
        </p:nvGraphicFramePr>
        <p:xfrm>
          <a:off x="374073" y="2889498"/>
          <a:ext cx="8395854" cy="346685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8618">
                  <a:extLst>
                    <a:ext uri="{9D8B030D-6E8A-4147-A177-3AD203B41FA5}">
                      <a16:colId xmlns:a16="http://schemas.microsoft.com/office/drawing/2014/main" val="2280284200"/>
                    </a:ext>
                  </a:extLst>
                </a:gridCol>
                <a:gridCol w="2798618">
                  <a:extLst>
                    <a:ext uri="{9D8B030D-6E8A-4147-A177-3AD203B41FA5}">
                      <a16:colId xmlns:a16="http://schemas.microsoft.com/office/drawing/2014/main" val="1310474190"/>
                    </a:ext>
                  </a:extLst>
                </a:gridCol>
                <a:gridCol w="2798618">
                  <a:extLst>
                    <a:ext uri="{9D8B030D-6E8A-4147-A177-3AD203B41FA5}">
                      <a16:colId xmlns:a16="http://schemas.microsoft.com/office/drawing/2014/main" val="2282421545"/>
                    </a:ext>
                  </a:extLst>
                </a:gridCol>
              </a:tblGrid>
              <a:tr h="57780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Cell phone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Smartphone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5135275"/>
                  </a:ext>
                </a:extLst>
              </a:tr>
              <a:tr h="577809">
                <a:tc>
                  <a:txBody>
                    <a:bodyPr/>
                    <a:lstStyle/>
                    <a:p>
                      <a:r>
                        <a:rPr lang="en-US" dirty="0"/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345506"/>
                  </a:ext>
                </a:extLst>
              </a:tr>
              <a:tr h="577809">
                <a:tc>
                  <a:txBody>
                    <a:bodyPr/>
                    <a:lstStyle/>
                    <a:p>
                      <a:r>
                        <a:rPr lang="en-US" dirty="0"/>
                        <a:t>Women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9909295"/>
                  </a:ext>
                </a:extLst>
              </a:tr>
              <a:tr h="577809">
                <a:tc>
                  <a:txBody>
                    <a:bodyPr/>
                    <a:lstStyle/>
                    <a:p>
                      <a:r>
                        <a:rPr lang="en-US" dirty="0"/>
                        <a:t>African-Americans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7530"/>
                  </a:ext>
                </a:extLst>
              </a:tr>
              <a:tr h="577809">
                <a:tc>
                  <a:txBody>
                    <a:bodyPr/>
                    <a:lstStyle/>
                    <a:p>
                      <a:r>
                        <a:rPr lang="en-US" dirty="0"/>
                        <a:t>Hispanic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649057"/>
                  </a:ext>
                </a:extLst>
              </a:tr>
              <a:tr h="577809">
                <a:tc>
                  <a:txBody>
                    <a:bodyPr/>
                    <a:lstStyle/>
                    <a:p>
                      <a:r>
                        <a:rPr lang="en-US" dirty="0"/>
                        <a:t>Less than $30000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535204"/>
                  </a:ext>
                </a:extLst>
              </a:tr>
            </a:tbl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C9F5DD-38A7-4015-A4E5-66ED0351EBD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741137-487E-44FA-8AD3-A54E5CFF5B9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Cell phone ownership rate of US adults is 96% and 81% for smartphone as of Feb 2019.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5B3B8C5-5CD5-4310-85B7-8AAF081B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representativeness</a:t>
            </a:r>
          </a:p>
        </p:txBody>
      </p:sp>
    </p:spTree>
    <p:extLst>
      <p:ext uri="{BB962C8B-B14F-4D97-AF65-F5344CB8AC3E}">
        <p14:creationId xmlns:p14="http://schemas.microsoft.com/office/powerpoint/2010/main" val="1877244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5A97D2E-C463-4475-B149-0B52AFC82682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B22C6-E27B-4579-AB56-762276DA88F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EF126-B8D2-4B85-A1B1-EDB3F2B8B90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With the data sample skewed to the privileged population, the underprivileged population are still significant in the model.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If more underprivileged population were added, it would only make the model and the conclusions more significant.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More local-level research will better answer the questions.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6BD1AEC-292D-482F-B17F-1DAB7F8A4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Implications of underestimating</a:t>
            </a:r>
          </a:p>
        </p:txBody>
      </p:sp>
    </p:spTree>
    <p:extLst>
      <p:ext uri="{BB962C8B-B14F-4D97-AF65-F5344CB8AC3E}">
        <p14:creationId xmlns:p14="http://schemas.microsoft.com/office/powerpoint/2010/main" val="421260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235DDA-9261-4873-9D31-73B197D518F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C3E65-42AC-4EE5-997B-71DD7485323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D5815-CDE0-411B-9504-675B242AE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8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monitor, screen&#10;&#10;Description automatically generated">
            <a:extLst>
              <a:ext uri="{FF2B5EF4-FFF2-40B4-BE49-F238E27FC236}">
                <a16:creationId xmlns:a16="http://schemas.microsoft.com/office/drawing/2014/main" id="{BD155816-74E2-4F61-8757-263FB3BFEA4D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3631934" y="3054867"/>
            <a:ext cx="5512066" cy="408245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F1EB2-B247-438D-B674-4CB29FA1FC79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D4A9C-1D22-4D07-A35F-5D58C26227D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85790" y="1854327"/>
            <a:ext cx="8463010" cy="4525963"/>
          </a:xfrm>
          <a:ln>
            <a:noFill/>
          </a:ln>
        </p:spPr>
        <p:txBody>
          <a:bodyPr/>
          <a:lstStyle/>
          <a:p>
            <a:endParaRPr lang="en-US" dirty="0"/>
          </a:p>
          <a:p>
            <a:r>
              <a:rPr lang="en-US" sz="2400" dirty="0"/>
              <a:t>How many people plan and execute their transit trips on their cell phone in a transit system?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113 county-level </a:t>
            </a:r>
          </a:p>
          <a:p>
            <a:r>
              <a:rPr lang="en-US" sz="2400" dirty="0"/>
              <a:t>transit systems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63 metro areas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28 states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CC1367-F42F-4FC7-8D38-6A2D2538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– Transit demand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02DA9C9-190E-45B5-8BA0-4240A75B4EB2}"/>
              </a:ext>
            </a:extLst>
          </p:cNvPr>
          <p:cNvSpPr txBox="1">
            <a:spLocks/>
          </p:cNvSpPr>
          <p:nvPr/>
        </p:nvSpPr>
        <p:spPr>
          <a:xfrm>
            <a:off x="160084" y="1867622"/>
            <a:ext cx="8310610" cy="430209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lnSpc>
                <a:spcPts val="3440"/>
              </a:lnSpc>
              <a:spcBef>
                <a:spcPts val="0"/>
              </a:spcBef>
              <a:buFont typeface="Arial"/>
              <a:buNone/>
              <a:defRPr sz="2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Cell phone activity data from Transit app.</a:t>
            </a:r>
          </a:p>
        </p:txBody>
      </p:sp>
    </p:spTree>
    <p:extLst>
      <p:ext uri="{BB962C8B-B14F-4D97-AF65-F5344CB8AC3E}">
        <p14:creationId xmlns:p14="http://schemas.microsoft.com/office/powerpoint/2010/main" val="206742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D38121-29B2-426C-B4C2-B72E276CB1F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D7E1B-4970-4EAC-BD64-E21A40911234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CE71F-DA70-48CD-8C20-69E11608C00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06917" y="2014945"/>
            <a:ext cx="8463010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Very large user base of 1 million.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Paired-T test showed no bias between official data and Transit app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Traditional data is not accurate: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3E0FBB-6E82-4785-874C-0A03EBC7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Representativeness?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CD3732-132A-4B79-A0F7-F8A76D6441A2}"/>
              </a:ext>
            </a:extLst>
          </p:cNvPr>
          <p:cNvSpPr txBox="1"/>
          <p:nvPr/>
        </p:nvSpPr>
        <p:spPr>
          <a:xfrm>
            <a:off x="572476" y="4810444"/>
            <a:ext cx="3387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Large intrinsic error;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Rear door boarding;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Free riding.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BB9C74-24BA-490D-8DF5-5562BF82C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604"/>
          <a:stretch/>
        </p:blipFill>
        <p:spPr>
          <a:xfrm>
            <a:off x="4315389" y="4810444"/>
            <a:ext cx="4720097" cy="173157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87AF0DF-956B-4E26-B14C-65EF7A93F2E0}"/>
              </a:ext>
            </a:extLst>
          </p:cNvPr>
          <p:cNvSpPr/>
          <p:nvPr/>
        </p:nvSpPr>
        <p:spPr>
          <a:xfrm>
            <a:off x="4315389" y="6231906"/>
            <a:ext cx="3397541" cy="3078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1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235DDA-9261-4873-9D31-73B197D518F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C3E65-42AC-4EE5-997B-71DD7485323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51757" y="1734522"/>
            <a:ext cx="7737234" cy="4417350"/>
          </a:xfrm>
        </p:spPr>
        <p:txBody>
          <a:bodyPr/>
          <a:lstStyle/>
          <a:p>
            <a:r>
              <a:rPr lang="en-US" dirty="0"/>
              <a:t>Transit demand during the lockdown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D5815-CDE0-411B-9504-675B242AE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7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AE54BD32-F793-4D3D-BF54-CA4D9686D6B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573888" y="229810"/>
            <a:ext cx="3392206" cy="66881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523D9-886E-44B9-BE4A-DDA2F831D6D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315389" y="1052951"/>
            <a:ext cx="4642821" cy="63611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BB66BF51-CD78-46A6-9509-2B47555F7DC4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-74728" y="1689070"/>
            <a:ext cx="5619425" cy="4214569"/>
          </a:xfr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C58995B-6DDC-4163-B205-35E3BEE19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17" y="1208106"/>
            <a:ext cx="8463010" cy="50831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Analyze a transit decline process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B5FCF82D-51DF-4332-A888-34ABA588D935}"/>
              </a:ext>
            </a:extLst>
          </p:cNvPr>
          <p:cNvSpPr txBox="1">
            <a:spLocks/>
          </p:cNvSpPr>
          <p:nvPr/>
        </p:nvSpPr>
        <p:spPr>
          <a:xfrm>
            <a:off x="164926" y="5863182"/>
            <a:ext cx="8463010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400" dirty="0"/>
              <a:t>Transit demand decrease in Capital metro, Austin, Texas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58AEB-58BC-4D4B-8C22-5510A09C8D3E}"/>
              </a:ext>
            </a:extLst>
          </p:cNvPr>
          <p:cNvSpPr txBox="1"/>
          <p:nvPr/>
        </p:nvSpPr>
        <p:spPr>
          <a:xfrm>
            <a:off x="5573888" y="2219218"/>
            <a:ext cx="338432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Logistic function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800" b="1" dirty="0"/>
              <a:t>Base value</a:t>
            </a:r>
            <a:r>
              <a:rPr lang="en-US" sz="2800" dirty="0"/>
              <a:t>: how many people were still using transit during the lockdown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8A7203-1E3B-4DEC-9044-60CB03BB4F38}"/>
              </a:ext>
            </a:extLst>
          </p:cNvPr>
          <p:cNvSpPr/>
          <p:nvPr/>
        </p:nvSpPr>
        <p:spPr>
          <a:xfrm>
            <a:off x="3695700" y="3705225"/>
            <a:ext cx="876300" cy="50831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3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D7BAF62-38A6-4891-8B59-CBD2FB043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437"/>
            <a:ext cx="9144000" cy="6465126"/>
          </a:xfrm>
          <a:prstGeom prst="rect">
            <a:avLst/>
          </a:prstGeom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6CEA0086-FE2F-46B7-AD31-548409984FAE}"/>
              </a:ext>
            </a:extLst>
          </p:cNvPr>
          <p:cNvSpPr/>
          <p:nvPr/>
        </p:nvSpPr>
        <p:spPr>
          <a:xfrm>
            <a:off x="2321960" y="852755"/>
            <a:ext cx="4921321" cy="349321"/>
          </a:xfrm>
          <a:prstGeom prst="leftRightArrow">
            <a:avLst/>
          </a:prstGeom>
          <a:gradFill>
            <a:gsLst>
              <a:gs pos="0">
                <a:srgbClr val="0070C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08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13917-F25C-4056-BEAC-B47D89D31BBB}"/>
              </a:ext>
            </a:extLst>
          </p:cNvPr>
          <p:cNvSpPr txBox="1"/>
          <p:nvPr/>
        </p:nvSpPr>
        <p:spPr>
          <a:xfrm>
            <a:off x="1428107" y="493697"/>
            <a:ext cx="281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More people using transit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39A95-7D10-4AC8-8BB9-3E8A2DF0CC03}"/>
              </a:ext>
            </a:extLst>
          </p:cNvPr>
          <p:cNvSpPr txBox="1"/>
          <p:nvPr/>
        </p:nvSpPr>
        <p:spPr>
          <a:xfrm>
            <a:off x="5224408" y="502259"/>
            <a:ext cx="281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Less people using transit</a:t>
            </a:r>
          </a:p>
        </p:txBody>
      </p:sp>
    </p:spTree>
    <p:extLst>
      <p:ext uri="{BB962C8B-B14F-4D97-AF65-F5344CB8AC3E}">
        <p14:creationId xmlns:p14="http://schemas.microsoft.com/office/powerpoint/2010/main" val="226920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theme/theme1.xml><?xml version="1.0" encoding="utf-8"?>
<a:theme xmlns:a="http://schemas.openxmlformats.org/drawingml/2006/main" name="2_Title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1204</Words>
  <Application>Microsoft Office PowerPoint</Application>
  <PresentationFormat>On-screen Show (4:3)</PresentationFormat>
  <Paragraphs>194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2_Title Slide</vt:lpstr>
      <vt:lpstr>Content Slide</vt:lpstr>
      <vt:lpstr>PowerPoint Presentation</vt:lpstr>
      <vt:lpstr>Transit in a crisis</vt:lpstr>
      <vt:lpstr>Research questions</vt:lpstr>
      <vt:lpstr>PowerPoint Presentation</vt:lpstr>
      <vt:lpstr>Data – Transit demand</vt:lpstr>
      <vt:lpstr>Representativeness?</vt:lpstr>
      <vt:lpstr>PowerPoint Presentation</vt:lpstr>
      <vt:lpstr>Analyze a transit decline process</vt:lpstr>
      <vt:lpstr>PowerPoint Presentation</vt:lpstr>
      <vt:lpstr>PowerPoint Presentation</vt:lpstr>
      <vt:lpstr>Who were still using transit - a regression analysis</vt:lpstr>
      <vt:lpstr>Who were still using transit - a parallel user survey</vt:lpstr>
      <vt:lpstr>Who were using transit – African-Americans and Women</vt:lpstr>
      <vt:lpstr>Who were using transit – Essential workers</vt:lpstr>
      <vt:lpstr>Who were using transit – Hispanic people</vt:lpstr>
      <vt:lpstr>Who were using transit – the senior</vt:lpstr>
      <vt:lpstr>Who were using transit</vt:lpstr>
      <vt:lpstr>PowerPoint Presentation</vt:lpstr>
      <vt:lpstr>How did we respond?</vt:lpstr>
      <vt:lpstr>PowerPoint Presentation</vt:lpstr>
      <vt:lpstr>How did we respond, actually?</vt:lpstr>
      <vt:lpstr>PowerPoint Presentation</vt:lpstr>
      <vt:lpstr>Policy matters</vt:lpstr>
      <vt:lpstr>PowerPoint Presentation</vt:lpstr>
      <vt:lpstr>Hourly transit demand profile</vt:lpstr>
      <vt:lpstr>PowerPoint Presentation</vt:lpstr>
      <vt:lpstr>Reshaped week routines</vt:lpstr>
      <vt:lpstr>PowerPoint Presentation</vt:lpstr>
      <vt:lpstr>Public transit is essential</vt:lpstr>
      <vt:lpstr>Rethink our response</vt:lpstr>
      <vt:lpstr>Through the façade</vt:lpstr>
      <vt:lpstr>PowerPoint Presentation</vt:lpstr>
      <vt:lpstr>Data representativeness</vt:lpstr>
      <vt:lpstr>Implications of underestimating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Luyu</dc:creator>
  <cp:lastModifiedBy>Luyu Liu</cp:lastModifiedBy>
  <cp:revision>100</cp:revision>
  <dcterms:created xsi:type="dcterms:W3CDTF">2020-11-10T23:57:21Z</dcterms:created>
  <dcterms:modified xsi:type="dcterms:W3CDTF">2021-01-26T22:05:39Z</dcterms:modified>
</cp:coreProperties>
</file>